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81" r:id="rId5"/>
    <p:sldId id="256" r:id="rId6"/>
    <p:sldId id="257" r:id="rId7"/>
    <p:sldId id="259" r:id="rId8"/>
    <p:sldId id="260" r:id="rId9"/>
    <p:sldId id="277" r:id="rId10"/>
    <p:sldId id="279" r:id="rId11"/>
    <p:sldId id="262" r:id="rId12"/>
    <p:sldId id="266" r:id="rId13"/>
    <p:sldId id="275" r:id="rId14"/>
    <p:sldId id="280"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41" autoAdjust="0"/>
  </p:normalViewPr>
  <p:slideViewPr>
    <p:cSldViewPr snapToGrid="0">
      <p:cViewPr varScale="1">
        <p:scale>
          <a:sx n="84" d="100"/>
          <a:sy n="84" d="100"/>
        </p:scale>
        <p:origin x="90" y="21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7"/>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819-4B0D-992E-3B61196B71C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819-4B0D-992E-3B61196B71C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19-4B0D-992E-3B61196B71C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819-4B0D-992E-3B61196B71C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819-4B0D-992E-3B61196B71C1}"/>
              </c:ext>
            </c:extLst>
          </c:dPt>
          <c:dLbls>
            <c:spPr>
              <a:solidFill>
                <a:srgbClr val="02DCFA">
                  <a:lumMod val="40000"/>
                  <a:lumOff val="60000"/>
                </a:srgbClr>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PK"/>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Reduced Focus</c:v>
                </c:pt>
                <c:pt idx="1">
                  <c:v>Lesser Physical Activity</c:v>
                </c:pt>
                <c:pt idx="2">
                  <c:v>Lesser Face To Face Communication</c:v>
                </c:pt>
                <c:pt idx="3">
                  <c:v>No Privacy</c:v>
                </c:pt>
                <c:pt idx="4">
                  <c:v>None</c:v>
                </c:pt>
              </c:strCache>
            </c:strRef>
          </c:cat>
          <c:val>
            <c:numRef>
              <c:f>Sheet1!$B$2:$B$6</c:f>
              <c:numCache>
                <c:formatCode>General</c:formatCode>
                <c:ptCount val="5"/>
                <c:pt idx="0">
                  <c:v>55.96</c:v>
                </c:pt>
                <c:pt idx="1">
                  <c:v>22.05</c:v>
                </c:pt>
                <c:pt idx="2">
                  <c:v>9.17</c:v>
                </c:pt>
                <c:pt idx="3">
                  <c:v>3.67</c:v>
                </c:pt>
                <c:pt idx="4">
                  <c:v>9.17</c:v>
                </c:pt>
              </c:numCache>
            </c:numRef>
          </c:val>
          <c:extLst>
            <c:ext xmlns:c16="http://schemas.microsoft.com/office/drawing/2014/chart" uri="{C3380CC4-5D6E-409C-BE32-E72D297353CC}">
              <c16:uniqueId val="{00000000-B35A-4C34-B36A-8DCDC059E003}"/>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68-4035-BC5B-374C24DBB506}"/>
              </c:ext>
            </c:extLst>
          </c:dPt>
          <c:dPt>
            <c:idx val="1"/>
            <c:bubble3D val="0"/>
            <c:explosion val="18"/>
            <c:spPr>
              <a:solidFill>
                <a:schemeClr val="accent2"/>
              </a:solidFill>
              <a:ln w="19050">
                <a:solidFill>
                  <a:schemeClr val="lt1"/>
                </a:solidFill>
              </a:ln>
              <a:effectLst/>
            </c:spPr>
            <c:extLst>
              <c:ext xmlns:c16="http://schemas.microsoft.com/office/drawing/2014/chart" uri="{C3380CC4-5D6E-409C-BE32-E72D297353CC}">
                <c16:uniqueId val="{00000003-E768-4035-BC5B-374C24DBB5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768-4035-BC5B-374C24DBB5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768-4035-BC5B-374C24DBB50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768-4035-BC5B-374C24DBB50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768-4035-BC5B-374C24DBB506}"/>
              </c:ext>
            </c:extLst>
          </c:dPt>
          <c:dLbls>
            <c:spPr>
              <a:solidFill>
                <a:srgbClr val="02DCFA">
                  <a:lumMod val="40000"/>
                  <a:lumOff val="60000"/>
                </a:srgbClr>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PK"/>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1">
                  <c:v>10+ Hours</c:v>
                </c:pt>
                <c:pt idx="2">
                  <c:v>6-8 Hours</c:v>
                </c:pt>
                <c:pt idx="3">
                  <c:v>0-2 Hours</c:v>
                </c:pt>
                <c:pt idx="4">
                  <c:v>2-4 Hours</c:v>
                </c:pt>
                <c:pt idx="5">
                  <c:v>4-6 Hours</c:v>
                </c:pt>
              </c:strCache>
            </c:strRef>
          </c:cat>
          <c:val>
            <c:numRef>
              <c:f>Sheet1!$B$2:$B$7</c:f>
              <c:numCache>
                <c:formatCode>0.00%</c:formatCode>
                <c:ptCount val="6"/>
                <c:pt idx="1">
                  <c:v>0.152</c:v>
                </c:pt>
                <c:pt idx="2">
                  <c:v>0.13900000000000001</c:v>
                </c:pt>
                <c:pt idx="3">
                  <c:v>5.0999999999999997E-2</c:v>
                </c:pt>
                <c:pt idx="4">
                  <c:v>8.8999999999999996E-2</c:v>
                </c:pt>
                <c:pt idx="5">
                  <c:v>0.29099999999999998</c:v>
                </c:pt>
              </c:numCache>
            </c:numRef>
          </c:val>
          <c:extLst>
            <c:ext xmlns:c16="http://schemas.microsoft.com/office/drawing/2014/chart" uri="{C3380CC4-5D6E-409C-BE32-E72D297353CC}">
              <c16:uniqueId val="{0000000C-E768-4035-BC5B-374C24DBB506}"/>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552079232283465"/>
          <c:y val="8.8281121537824719E-2"/>
          <c:w val="0.54895853838582676"/>
          <c:h val="0.82343775692435062"/>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54-4FC7-9D42-9C20B15F529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54-4FC7-9D42-9C20B15F529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154-4FC7-9D42-9C20B15F529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54-4FC7-9D42-9C20B15F5295}"/>
              </c:ext>
            </c:extLst>
          </c:dPt>
          <c:dLbls>
            <c:spPr>
              <a:solidFill>
                <a:srgbClr val="02DCFA">
                  <a:lumMod val="40000"/>
                  <a:lumOff val="60000"/>
                </a:srgbClr>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PK"/>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2"/>
                <c:pt idx="0">
                  <c:v>POSITIVE IMPACT</c:v>
                </c:pt>
                <c:pt idx="1">
                  <c:v>NEGATIVE IMPACT</c:v>
                </c:pt>
              </c:strCache>
            </c:strRef>
          </c:cat>
          <c:val>
            <c:numRef>
              <c:f>Sheet1!$B$2:$B$5</c:f>
              <c:numCache>
                <c:formatCode>General</c:formatCode>
                <c:ptCount val="4"/>
                <c:pt idx="0">
                  <c:v>45</c:v>
                </c:pt>
                <c:pt idx="1">
                  <c:v>55</c:v>
                </c:pt>
              </c:numCache>
            </c:numRef>
          </c:val>
          <c:extLst>
            <c:ext xmlns:c16="http://schemas.microsoft.com/office/drawing/2014/chart" uri="{C3380CC4-5D6E-409C-BE32-E72D297353CC}">
              <c16:uniqueId val="{00000000-A6E6-4963-ABF9-FC9AA3ACCB3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5/7/2023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5/7/2023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8.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07314B-BDBE-4603-A957-5D49740DA53F}"/>
              </a:ext>
            </a:extLst>
          </p:cNvPr>
          <p:cNvPicPr>
            <a:picLocks noChangeAspect="1"/>
          </p:cNvPicPr>
          <p:nvPr/>
        </p:nvPicPr>
        <p:blipFill>
          <a:blip r:embed="rId2"/>
          <a:stretch>
            <a:fillRect/>
          </a:stretch>
        </p:blipFill>
        <p:spPr>
          <a:xfrm>
            <a:off x="459406" y="1270115"/>
            <a:ext cx="4000000" cy="4000000"/>
          </a:xfrm>
          <a:prstGeom prst="rect">
            <a:avLst/>
          </a:prstGeom>
        </p:spPr>
      </p:pic>
      <p:sp>
        <p:nvSpPr>
          <p:cNvPr id="6" name="Title 21">
            <a:extLst>
              <a:ext uri="{FF2B5EF4-FFF2-40B4-BE49-F238E27FC236}">
                <a16:creationId xmlns:a16="http://schemas.microsoft.com/office/drawing/2014/main" id="{E0F521F4-7566-411B-AACF-2B0F07840F24}"/>
              </a:ext>
            </a:extLst>
          </p:cNvPr>
          <p:cNvSpPr>
            <a:spLocks noGrp="1"/>
          </p:cNvSpPr>
          <p:nvPr>
            <p:ph type="title"/>
          </p:nvPr>
        </p:nvSpPr>
        <p:spPr>
          <a:xfrm>
            <a:off x="5081620" y="966394"/>
            <a:ext cx="7110380" cy="4925211"/>
          </a:xfrm>
        </p:spPr>
        <p:txBody>
          <a:bodyPr/>
          <a:lstStyle/>
          <a:p>
            <a:r>
              <a:rPr lang="en-US" sz="2000" b="1" dirty="0"/>
              <a:t>Name</a:t>
            </a:r>
            <a:r>
              <a:rPr lang="en-US" sz="4000" b="1" dirty="0"/>
              <a:t> : </a:t>
            </a:r>
            <a:r>
              <a:rPr lang="en-US" sz="2800" b="1" dirty="0"/>
              <a:t>Abdul Ghani Khan</a:t>
            </a:r>
            <a:br>
              <a:rPr lang="en-US" sz="4000" b="1" dirty="0"/>
            </a:br>
            <a:r>
              <a:rPr lang="en-US" sz="2000" b="1" dirty="0"/>
              <a:t>Roll No </a:t>
            </a:r>
            <a:r>
              <a:rPr lang="en-US" sz="4000" b="1" dirty="0"/>
              <a:t>: </a:t>
            </a:r>
            <a:r>
              <a:rPr lang="en-US" sz="2800" b="1" dirty="0"/>
              <a:t>22P-9037</a:t>
            </a:r>
            <a:br>
              <a:rPr lang="en-US" sz="2800" b="1" dirty="0"/>
            </a:br>
            <a:r>
              <a:rPr lang="en-US" sz="2800" b="1" dirty="0"/>
              <a:t>BS CS – 2A</a:t>
            </a:r>
            <a:br>
              <a:rPr lang="en-US" sz="2800" b="1" dirty="0"/>
            </a:br>
            <a:br>
              <a:rPr lang="en-US" sz="4000" b="1" dirty="0"/>
            </a:br>
            <a:r>
              <a:rPr lang="en-US" sz="4000" b="1" dirty="0"/>
              <a:t>Final Presentation OF</a:t>
            </a:r>
            <a:br>
              <a:rPr lang="en-US" sz="4000" b="1" dirty="0"/>
            </a:br>
            <a:r>
              <a:rPr lang="en-US" sz="4000" b="1" dirty="0"/>
              <a:t>English Lab</a:t>
            </a:r>
            <a:br>
              <a:rPr lang="en-US" sz="4000" b="1" dirty="0"/>
            </a:br>
            <a:br>
              <a:rPr lang="en-US" sz="4000" b="1" dirty="0"/>
            </a:br>
            <a:r>
              <a:rPr lang="en-US" sz="2000" b="1" dirty="0"/>
              <a:t>Instructor</a:t>
            </a:r>
            <a:r>
              <a:rPr lang="en-US" sz="4000" b="1" dirty="0"/>
              <a:t> : Sir Basit </a:t>
            </a:r>
          </a:p>
        </p:txBody>
      </p:sp>
    </p:spTree>
    <p:extLst>
      <p:ext uri="{BB962C8B-B14F-4D97-AF65-F5344CB8AC3E}">
        <p14:creationId xmlns:p14="http://schemas.microsoft.com/office/powerpoint/2010/main" val="4227042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CONCLUSION</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364237" y="2611740"/>
            <a:ext cx="4567209" cy="2212496"/>
          </a:xfrm>
        </p:spPr>
        <p:txBody>
          <a:bodyPr/>
          <a:lstStyle/>
          <a:p>
            <a:r>
              <a:rPr lang="en-GB" sz="1600" b="0" i="0" dirty="0">
                <a:solidFill>
                  <a:srgbClr val="D1D5DB"/>
                </a:solidFill>
                <a:effectLst/>
                <a:latin typeface="Söhne"/>
              </a:rPr>
              <a:t>Social media has revolutionized communication and information sharing, but it also has negative impacts on mental health, privacy, and the spread of misinformation. As social media continues to evolve, we must remain mindful of its power and use it responsibly.</a:t>
            </a:r>
            <a:endParaRPr lang="en-US" sz="1600" dirty="0"/>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8/06/20XX</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IMPACT OF SOCIAL MEDIA ON SOCIETY</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Tree>
    <p:extLst>
      <p:ext uri="{BB962C8B-B14F-4D97-AF65-F5344CB8AC3E}">
        <p14:creationId xmlns:p14="http://schemas.microsoft.com/office/powerpoint/2010/main" val="198784521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40CBAE2-D81A-4B45-AF1A-3DFBE3F10F06}"/>
              </a:ext>
            </a:extLst>
          </p:cNvPr>
          <p:cNvSpPr>
            <a:spLocks noGrp="1"/>
          </p:cNvSpPr>
          <p:nvPr>
            <p:ph type="ftr" sz="quarter" idx="11"/>
          </p:nvPr>
        </p:nvSpPr>
        <p:spPr/>
        <p:txBody>
          <a:bodyPr/>
          <a:lstStyle/>
          <a:p>
            <a:r>
              <a:rPr lang="en-US" dirty="0"/>
              <a:t>IMPACT OF SOCIAL MEDIA ON SOCIETY</a:t>
            </a:r>
          </a:p>
        </p:txBody>
      </p:sp>
      <p:sp>
        <p:nvSpPr>
          <p:cNvPr id="4" name="Slide Number Placeholder 3">
            <a:extLst>
              <a:ext uri="{FF2B5EF4-FFF2-40B4-BE49-F238E27FC236}">
                <a16:creationId xmlns:a16="http://schemas.microsoft.com/office/drawing/2014/main" id="{CDBCCD5A-3371-4027-B420-C099FE028E26}"/>
              </a:ext>
            </a:extLst>
          </p:cNvPr>
          <p:cNvSpPr>
            <a:spLocks noGrp="1"/>
          </p:cNvSpPr>
          <p:nvPr>
            <p:ph type="sldNum" sz="quarter" idx="12"/>
          </p:nvPr>
        </p:nvSpPr>
        <p:spPr/>
        <p:txBody>
          <a:bodyPr/>
          <a:lstStyle/>
          <a:p>
            <a:fld id="{A402E4C0-AD5E-4E8C-9F21-7CCE474BDCEB}" type="slidenum">
              <a:rPr lang="en-US" smtClean="0"/>
              <a:t>11</a:t>
            </a:fld>
            <a:endParaRPr lang="en-US" dirty="0"/>
          </a:p>
        </p:txBody>
      </p:sp>
      <p:sp>
        <p:nvSpPr>
          <p:cNvPr id="18" name="TextBox 17">
            <a:extLst>
              <a:ext uri="{FF2B5EF4-FFF2-40B4-BE49-F238E27FC236}">
                <a16:creationId xmlns:a16="http://schemas.microsoft.com/office/drawing/2014/main" id="{C89E9C2F-4F41-4339-8FCE-A66EAE2649D7}"/>
              </a:ext>
            </a:extLst>
          </p:cNvPr>
          <p:cNvSpPr txBox="1"/>
          <p:nvPr/>
        </p:nvSpPr>
        <p:spPr>
          <a:xfrm>
            <a:off x="4156364" y="2458192"/>
            <a:ext cx="9951522" cy="1569660"/>
          </a:xfrm>
          <a:prstGeom prst="rect">
            <a:avLst/>
          </a:prstGeom>
          <a:noFill/>
        </p:spPr>
        <p:txBody>
          <a:bodyPr wrap="square" rtlCol="0">
            <a:spAutoFit/>
          </a:bodyPr>
          <a:lstStyle/>
          <a:p>
            <a:r>
              <a:rPr lang="en-US" sz="9600" dirty="0">
                <a:latin typeface="+mj-lt"/>
              </a:rPr>
              <a:t>Q N A</a:t>
            </a:r>
            <a:endParaRPr lang="en-PK" sz="9600" dirty="0">
              <a:latin typeface="+mj-lt"/>
            </a:endParaRPr>
          </a:p>
        </p:txBody>
      </p:sp>
    </p:spTree>
    <p:extLst>
      <p:ext uri="{BB962C8B-B14F-4D97-AF65-F5344CB8AC3E}">
        <p14:creationId xmlns:p14="http://schemas.microsoft.com/office/powerpoint/2010/main" val="27963196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ABDUL GHANI KHAN​​</a:t>
            </a:r>
          </a:p>
          <a:p>
            <a:r>
              <a:rPr lang="en-US" dirty="0"/>
              <a:t>BS – CS (1A)​</a:t>
            </a:r>
          </a:p>
          <a:p>
            <a:r>
              <a:rPr lang="en-US" dirty="0"/>
              <a:t>22P-9037</a:t>
            </a:r>
          </a:p>
          <a:p>
            <a:r>
              <a:rPr lang="en-US" dirty="0"/>
              <a:t>p22907@pwr.nu.edu.pk</a:t>
            </a: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IMPACT OF SOCIAL MEDIA ON SOCIETY</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4"/>
            <a:ext cx="5869021" cy="3213365"/>
          </a:xfrm>
        </p:spPr>
        <p:txBody>
          <a:bodyPr/>
          <a:lstStyle/>
          <a:p>
            <a:r>
              <a:rPr lang="en-US" sz="4000" b="1" dirty="0"/>
              <a:t>Impact Of social media on society</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3885412"/>
            <a:ext cx="4925188" cy="339247"/>
          </a:xfrm>
        </p:spPr>
        <p:txBody>
          <a:bodyPr>
            <a:noAutofit/>
          </a:bodyPr>
          <a:lstStyle/>
          <a:p>
            <a:r>
              <a:rPr lang="en-US" sz="1600" b="1" dirty="0"/>
              <a:t>ABDUL GHANI KHAN</a:t>
            </a:r>
          </a:p>
          <a:p>
            <a:endParaRPr lang="en-US" sz="1600" b="1" dirty="0"/>
          </a:p>
        </p:txBody>
      </p:sp>
      <p:pic>
        <p:nvPicPr>
          <p:cNvPr id="3" name="Picture 2">
            <a:extLst>
              <a:ext uri="{FF2B5EF4-FFF2-40B4-BE49-F238E27FC236}">
                <a16:creationId xmlns:a16="http://schemas.microsoft.com/office/drawing/2014/main" id="{BE032358-D12B-4722-9BFC-077298426793}"/>
              </a:ext>
            </a:extLst>
          </p:cNvPr>
          <p:cNvPicPr>
            <a:picLocks noChangeAspect="1"/>
          </p:cNvPicPr>
          <p:nvPr/>
        </p:nvPicPr>
        <p:blipFill>
          <a:blip r:embed="rId3"/>
          <a:stretch>
            <a:fillRect/>
          </a:stretch>
        </p:blipFill>
        <p:spPr>
          <a:xfrm>
            <a:off x="1054829" y="1270116"/>
            <a:ext cx="4000000" cy="4000000"/>
          </a:xfrm>
          <a:prstGeom prst="rect">
            <a:avLst/>
          </a:prstGeom>
        </p:spPr>
      </p:pic>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0" y="586817"/>
            <a:ext cx="7036906" cy="5623632"/>
          </a:xfrm>
        </p:spPr>
        <p:txBody>
          <a:bodyPr/>
          <a:lstStyle/>
          <a:p>
            <a:r>
              <a:rPr lang="en-US" b="1" dirty="0"/>
              <a:t>INTRODUCTION</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363547" y="2022762"/>
            <a:ext cx="5425225" cy="3516647"/>
          </a:xfrm>
        </p:spPr>
        <p:txBody>
          <a:bodyPr>
            <a:noAutofit/>
          </a:bodyPr>
          <a:lstStyle/>
          <a:p>
            <a:r>
              <a:rPr lang="en-GB" sz="1800" b="1" i="0" dirty="0">
                <a:effectLst/>
                <a:latin typeface="Söhne"/>
              </a:rPr>
              <a:t>Social media refers to online platforms and tools that allow users to create, share, and exchange information and content with others in virtual communities. Society, on the other hand, refers to the broader network of individuals.</a:t>
            </a:r>
            <a:endParaRPr lang="en-GB" sz="1800" b="1" dirty="0">
              <a:latin typeface="Söhne"/>
            </a:endParaRPr>
          </a:p>
          <a:p>
            <a:r>
              <a:rPr lang="en-GB" sz="1800" b="1" i="0" dirty="0">
                <a:effectLst/>
                <a:latin typeface="Söhne"/>
              </a:rPr>
              <a:t>Social media and society are deeply interlinked as social media has become an integral part of modern society, enabling people to connect, communicate, and collaborate in unprecedented ways</a:t>
            </a:r>
            <a:endParaRPr lang="en-US" sz="1800" b="1" dirty="0"/>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Impact of social media on society</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27737710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081790" y="2028433"/>
            <a:ext cx="2956810" cy="2013479"/>
          </a:xfrm>
        </p:spPr>
        <p:txBody>
          <a:bodyPr>
            <a:normAutofit fontScale="90000"/>
          </a:bodyPr>
          <a:lstStyle/>
          <a:p>
            <a:r>
              <a:rPr lang="en-US" noProof="0" dirty="0"/>
              <a:t>POSITIVE IMPACTS OF SOCIAL MEDIA</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Social change</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t>Online Learning</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lnSpcReduction="10000"/>
          </a:bodyPr>
          <a:lstStyle/>
          <a:p>
            <a:r>
              <a:rPr lang="en-US" dirty="0"/>
              <a:t>Social Media has played a fantastic role when it comes to serving the society ,  for instance when it comes to gathering donations , one post can change one’s life.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normAutofit lnSpcReduction="10000"/>
          </a:bodyPr>
          <a:lstStyle/>
          <a:p>
            <a:r>
              <a:rPr lang="en-US" dirty="0"/>
              <a:t>The biggest example of online learning is </a:t>
            </a:r>
            <a:r>
              <a:rPr lang="en-US" dirty="0" err="1"/>
              <a:t>Youtube</a:t>
            </a:r>
            <a:r>
              <a:rPr lang="en-US" dirty="0"/>
              <a:t> , anyone regardless of their age , can learn anything from scratch on </a:t>
            </a:r>
            <a:r>
              <a:rPr lang="en-US" dirty="0" err="1"/>
              <a:t>Youtube</a:t>
            </a:r>
            <a:r>
              <a:rPr lang="en-US" dirty="0"/>
              <a:t> and many more websites like </a:t>
            </a:r>
            <a:r>
              <a:rPr lang="en-US" dirty="0" err="1"/>
              <a:t>Youtube</a:t>
            </a:r>
            <a:r>
              <a:rPr lang="en-US" dirty="0"/>
              <a:t>. </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87123" y="3382784"/>
            <a:ext cx="3987798" cy="468764"/>
          </a:xfrm>
        </p:spPr>
        <p:txBody>
          <a:bodyPr>
            <a:normAutofit fontScale="92500" lnSpcReduction="10000"/>
          </a:bodyPr>
          <a:lstStyle/>
          <a:p>
            <a:r>
              <a:rPr lang="en-US" dirty="0"/>
              <a:t>Connectivity &amp; Communication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Collaboration</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normAutofit lnSpcReduction="10000"/>
          </a:bodyPr>
          <a:lstStyle/>
          <a:p>
            <a:r>
              <a:rPr lang="en-US" dirty="0"/>
              <a:t>In Early Age people used to send mails now they have become e-mails and even more advanced versions can be simply WhatsApp , we can simply inform others in just a few clicks.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lnSpcReduction="10000"/>
          </a:bodyPr>
          <a:lstStyle/>
          <a:p>
            <a:r>
              <a:rPr lang="en-US" dirty="0"/>
              <a:t>Modern Day social media has made collaboration really easy , for instance in a software house multiple software engineers can work on a single project with the help of </a:t>
            </a:r>
            <a:r>
              <a:rPr lang="en-US" dirty="0" err="1"/>
              <a:t>github</a:t>
            </a:r>
            <a:r>
              <a:rPr lang="en-US" dirty="0"/>
              <a:t>.</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Impact of social media on society</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41478963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normAutofit fontScale="90000"/>
          </a:bodyPr>
          <a:lstStyle/>
          <a:p>
            <a:r>
              <a:rPr lang="en-US" dirty="0"/>
              <a:t>NEGATIVE IMPACTS OF SOCIAL MEDIA</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fontScale="77500" lnSpcReduction="20000"/>
          </a:bodyPr>
          <a:lstStyle/>
          <a:p>
            <a:r>
              <a:rPr lang="en-US" dirty="0"/>
              <a:t>Spread of misinformation</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461858"/>
          </a:xfrm>
        </p:spPr>
        <p:txBody>
          <a:bodyPr>
            <a:normAutofit/>
          </a:bodyPr>
          <a:lstStyle/>
          <a:p>
            <a:r>
              <a:rPr lang="en-US" dirty="0"/>
              <a:t>As anyone can post anything on the social media there is a high rate of the spread of misinformation.</a:t>
            </a: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fontScale="77500" lnSpcReduction="20000"/>
          </a:bodyPr>
          <a:lstStyle/>
          <a:p>
            <a:r>
              <a:rPr lang="en-US" dirty="0"/>
              <a:t>Cyber bullying and harassment </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702376"/>
          </a:xfrm>
        </p:spPr>
        <p:txBody>
          <a:bodyPr>
            <a:normAutofit fontScale="92500"/>
          </a:bodyPr>
          <a:lstStyle/>
          <a:p>
            <a:r>
              <a:rPr lang="en-ZA" dirty="0"/>
              <a:t>On most social media platforms people stay anonymous and with that it becomes easy for them to bully and harass other online as it somehow gives them the power of invisibility.</a:t>
            </a:r>
            <a:endParaRPr lang="en-US" dirty="0"/>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addiction</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585987"/>
          </a:xfrm>
        </p:spPr>
        <p:txBody>
          <a:bodyPr>
            <a:normAutofit fontScale="92500" lnSpcReduction="10000"/>
          </a:bodyPr>
          <a:lstStyle/>
          <a:p>
            <a:r>
              <a:rPr lang="en-US" dirty="0"/>
              <a:t>The use of social media can be sometimes additive , Try a day without the use of your smartphone you will realize what social media addiction is as we have been so dependent on social media</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fontScale="77500" lnSpcReduction="20000"/>
          </a:bodyPr>
          <a:lstStyle/>
          <a:p>
            <a:r>
              <a:rPr lang="en-US" dirty="0"/>
              <a:t>Social isolation and mental issues</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1"/>
            <a:ext cx="2383765" cy="2235343"/>
          </a:xfrm>
        </p:spPr>
        <p:txBody>
          <a:bodyPr>
            <a:normAutofit fontScale="85000" lnSpcReduction="10000"/>
          </a:bodyPr>
          <a:lstStyle/>
          <a:p>
            <a:r>
              <a:rPr lang="en-ZA" dirty="0"/>
              <a:t>As from the name SOCIAL MEDIA , one can say that it will make you social but in most cases it’s the complete opposite and people stay isolated in their rooms specially in families not talking to each others while chatting with their online friend </a:t>
            </a:r>
          </a:p>
          <a:p>
            <a:r>
              <a:rPr lang="en-ZA" dirty="0"/>
              <a:t>And Sharing less with your family can cause mental problems</a:t>
            </a:r>
            <a:endParaRPr lang="en-US" dirty="0"/>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IMPACT OF SOCIAL MEDIA ON SOCIETY</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2378828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DFD766-A41C-4DF3-A186-298B2ACF1331}"/>
              </a:ext>
            </a:extLst>
          </p:cNvPr>
          <p:cNvSpPr>
            <a:spLocks noGrp="1"/>
          </p:cNvSpPr>
          <p:nvPr>
            <p:ph type="ftr" sz="quarter" idx="11"/>
          </p:nvPr>
        </p:nvSpPr>
        <p:spPr/>
        <p:txBody>
          <a:bodyPr/>
          <a:lstStyle/>
          <a:p>
            <a:r>
              <a:rPr lang="en-US" dirty="0"/>
              <a:t>IMPACT OF SOCIAL MEDIA ON SOCIETY</a:t>
            </a:r>
          </a:p>
        </p:txBody>
      </p:sp>
      <p:sp>
        <p:nvSpPr>
          <p:cNvPr id="4" name="Slide Number Placeholder 3">
            <a:extLst>
              <a:ext uri="{FF2B5EF4-FFF2-40B4-BE49-F238E27FC236}">
                <a16:creationId xmlns:a16="http://schemas.microsoft.com/office/drawing/2014/main" id="{A91AB66D-1634-4169-AF6A-F6A00815A2A2}"/>
              </a:ext>
            </a:extLst>
          </p:cNvPr>
          <p:cNvSpPr>
            <a:spLocks noGrp="1"/>
          </p:cNvSpPr>
          <p:nvPr>
            <p:ph type="sldNum" sz="quarter" idx="12"/>
          </p:nvPr>
        </p:nvSpPr>
        <p:spPr/>
        <p:txBody>
          <a:bodyPr/>
          <a:lstStyle/>
          <a:p>
            <a:fld id="{A402E4C0-AD5E-4E8C-9F21-7CCE474BDCEB}" type="slidenum">
              <a:rPr lang="en-US" smtClean="0"/>
              <a:t>6</a:t>
            </a:fld>
            <a:endParaRPr lang="en-US" dirty="0"/>
          </a:p>
        </p:txBody>
      </p:sp>
      <p:sp>
        <p:nvSpPr>
          <p:cNvPr id="33" name="TextBox 32">
            <a:extLst>
              <a:ext uri="{FF2B5EF4-FFF2-40B4-BE49-F238E27FC236}">
                <a16:creationId xmlns:a16="http://schemas.microsoft.com/office/drawing/2014/main" id="{3D55C5D5-77A3-4A78-87E3-7C521677C825}"/>
              </a:ext>
            </a:extLst>
          </p:cNvPr>
          <p:cNvSpPr txBox="1"/>
          <p:nvPr/>
        </p:nvSpPr>
        <p:spPr>
          <a:xfrm>
            <a:off x="6698856" y="2195063"/>
            <a:ext cx="6096000" cy="1323439"/>
          </a:xfrm>
          <a:prstGeom prst="rect">
            <a:avLst/>
          </a:prstGeom>
          <a:noFill/>
        </p:spPr>
        <p:txBody>
          <a:bodyPr wrap="square">
            <a:spAutoFit/>
          </a:bodyPr>
          <a:lstStyle/>
          <a:p>
            <a:r>
              <a:rPr lang="en-US" sz="4000" dirty="0">
                <a:solidFill>
                  <a:schemeClr val="accent2">
                    <a:lumMod val="20000"/>
                    <a:lumOff val="80000"/>
                  </a:schemeClr>
                </a:solidFill>
                <a:latin typeface="+mj-lt"/>
              </a:rPr>
              <a:t>DISADVATAGES OF SOCIAL MEDIA</a:t>
            </a:r>
            <a:endParaRPr lang="en-PK" sz="4000" dirty="0">
              <a:solidFill>
                <a:schemeClr val="accent2">
                  <a:lumMod val="20000"/>
                  <a:lumOff val="80000"/>
                </a:schemeClr>
              </a:solidFill>
              <a:latin typeface="+mj-lt"/>
            </a:endParaRPr>
          </a:p>
        </p:txBody>
      </p:sp>
      <p:graphicFrame>
        <p:nvGraphicFramePr>
          <p:cNvPr id="38" name="Chart 37">
            <a:extLst>
              <a:ext uri="{FF2B5EF4-FFF2-40B4-BE49-F238E27FC236}">
                <a16:creationId xmlns:a16="http://schemas.microsoft.com/office/drawing/2014/main" id="{E2F9EF64-DCA9-4615-9751-EDCD68BD5EBD}"/>
              </a:ext>
            </a:extLst>
          </p:cNvPr>
          <p:cNvGraphicFramePr/>
          <p:nvPr>
            <p:extLst>
              <p:ext uri="{D42A27DB-BD31-4B8C-83A1-F6EECF244321}">
                <p14:modId xmlns:p14="http://schemas.microsoft.com/office/powerpoint/2010/main" val="1334450748"/>
              </p:ext>
            </p:extLst>
          </p:nvPr>
        </p:nvGraphicFramePr>
        <p:xfrm>
          <a:off x="254000" y="937683"/>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068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C6F06F-9AB0-462D-83A7-2C8B65F8147C}"/>
              </a:ext>
            </a:extLst>
          </p:cNvPr>
          <p:cNvSpPr>
            <a:spLocks noGrp="1"/>
          </p:cNvSpPr>
          <p:nvPr>
            <p:ph type="ftr" sz="quarter" idx="11"/>
          </p:nvPr>
        </p:nvSpPr>
        <p:spPr/>
        <p:txBody>
          <a:bodyPr/>
          <a:lstStyle/>
          <a:p>
            <a:r>
              <a:rPr lang="en-US" dirty="0"/>
              <a:t>IMPACT OF SOCIAL MEDIA ON SOCIETY</a:t>
            </a:r>
          </a:p>
          <a:p>
            <a:endParaRPr lang="en-US" dirty="0"/>
          </a:p>
        </p:txBody>
      </p:sp>
      <p:sp>
        <p:nvSpPr>
          <p:cNvPr id="4" name="Slide Number Placeholder 3">
            <a:extLst>
              <a:ext uri="{FF2B5EF4-FFF2-40B4-BE49-F238E27FC236}">
                <a16:creationId xmlns:a16="http://schemas.microsoft.com/office/drawing/2014/main" id="{3DD21693-2697-4BD3-BE6B-0C1828FB83B3}"/>
              </a:ext>
            </a:extLst>
          </p:cNvPr>
          <p:cNvSpPr>
            <a:spLocks noGrp="1"/>
          </p:cNvSpPr>
          <p:nvPr>
            <p:ph type="sldNum" sz="quarter" idx="12"/>
          </p:nvPr>
        </p:nvSpPr>
        <p:spPr/>
        <p:txBody>
          <a:bodyPr/>
          <a:lstStyle/>
          <a:p>
            <a:fld id="{A402E4C0-AD5E-4E8C-9F21-7CCE474BDCEB}" type="slidenum">
              <a:rPr lang="en-US" smtClean="0"/>
              <a:t>7</a:t>
            </a:fld>
            <a:endParaRPr lang="en-US" dirty="0"/>
          </a:p>
        </p:txBody>
      </p:sp>
      <p:graphicFrame>
        <p:nvGraphicFramePr>
          <p:cNvPr id="18" name="Chart 17">
            <a:extLst>
              <a:ext uri="{FF2B5EF4-FFF2-40B4-BE49-F238E27FC236}">
                <a16:creationId xmlns:a16="http://schemas.microsoft.com/office/drawing/2014/main" id="{A7EE2B07-0939-4E7B-8F71-456FC0C19098}"/>
              </a:ext>
            </a:extLst>
          </p:cNvPr>
          <p:cNvGraphicFramePr/>
          <p:nvPr>
            <p:extLst>
              <p:ext uri="{D42A27DB-BD31-4B8C-83A1-F6EECF244321}">
                <p14:modId xmlns:p14="http://schemas.microsoft.com/office/powerpoint/2010/main" val="3077412318"/>
              </p:ext>
            </p:extLst>
          </p:nvPr>
        </p:nvGraphicFramePr>
        <p:xfrm>
          <a:off x="-1385455" y="368136"/>
          <a:ext cx="9911938" cy="5869462"/>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39AB3080-9B57-4366-89E9-537E45DA423C}"/>
              </a:ext>
            </a:extLst>
          </p:cNvPr>
          <p:cNvSpPr txBox="1"/>
          <p:nvPr/>
        </p:nvSpPr>
        <p:spPr>
          <a:xfrm>
            <a:off x="8446002" y="486711"/>
            <a:ext cx="2907798" cy="5632311"/>
          </a:xfrm>
          <a:prstGeom prst="rect">
            <a:avLst/>
          </a:prstGeom>
          <a:noFill/>
        </p:spPr>
        <p:txBody>
          <a:bodyPr wrap="square">
            <a:spAutoFit/>
          </a:bodyPr>
          <a:lstStyle/>
          <a:p>
            <a:r>
              <a:rPr lang="en-US" sz="4000" dirty="0">
                <a:solidFill>
                  <a:schemeClr val="accent6">
                    <a:lumMod val="20000"/>
                    <a:lumOff val="80000"/>
                  </a:schemeClr>
                </a:solidFill>
                <a:latin typeface="+mj-lt"/>
              </a:rPr>
              <a:t>TIME SPEND OF AN AVERAGE PERSON PER DAY</a:t>
            </a:r>
          </a:p>
          <a:p>
            <a:r>
              <a:rPr lang="en-US" sz="4000" dirty="0">
                <a:solidFill>
                  <a:schemeClr val="accent6">
                    <a:lumMod val="20000"/>
                    <a:lumOff val="80000"/>
                  </a:schemeClr>
                </a:solidFill>
                <a:latin typeface="+mj-lt"/>
              </a:rPr>
              <a:t> ON SOCIAL MEDIA</a:t>
            </a:r>
            <a:endParaRPr lang="en-PK" sz="4000" dirty="0">
              <a:solidFill>
                <a:schemeClr val="accent6">
                  <a:lumMod val="20000"/>
                  <a:lumOff val="80000"/>
                </a:schemeClr>
              </a:solidFill>
              <a:latin typeface="+mj-lt"/>
            </a:endParaRPr>
          </a:p>
        </p:txBody>
      </p:sp>
    </p:spTree>
    <p:extLst>
      <p:ext uri="{BB962C8B-B14F-4D97-AF65-F5344CB8AC3E}">
        <p14:creationId xmlns:p14="http://schemas.microsoft.com/office/powerpoint/2010/main" val="1008968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13252"/>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403350" y="1186068"/>
            <a:ext cx="9385300" cy="985791"/>
          </a:xfrm>
        </p:spPr>
        <p:txBody>
          <a:bodyPr/>
          <a:lstStyle/>
          <a:p>
            <a:br>
              <a:rPr lang="en-US" dirty="0"/>
            </a:br>
            <a:r>
              <a:rPr lang="en-US" dirty="0">
                <a:solidFill>
                  <a:schemeClr val="accent3">
                    <a:lumMod val="60000"/>
                    <a:lumOff val="40000"/>
                  </a:schemeClr>
                </a:solidFill>
              </a:rPr>
              <a:t>privacy</a:t>
            </a:r>
            <a:br>
              <a:rPr lang="en-US" dirty="0"/>
            </a:br>
            <a:r>
              <a:rPr lang="en-US" dirty="0"/>
              <a:t>every move you make on social media is recorded !</a:t>
            </a:r>
          </a:p>
        </p:txBody>
      </p:sp>
    </p:spTree>
    <p:extLst>
      <p:ext uri="{BB962C8B-B14F-4D97-AF65-F5344CB8AC3E}">
        <p14:creationId xmlns:p14="http://schemas.microsoft.com/office/powerpoint/2010/main" val="209394889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IMPACT OF SOCIAL MEDIA ON SOCIETY</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graphicFrame>
        <p:nvGraphicFramePr>
          <p:cNvPr id="18" name="Chart 17">
            <a:extLst>
              <a:ext uri="{FF2B5EF4-FFF2-40B4-BE49-F238E27FC236}">
                <a16:creationId xmlns:a16="http://schemas.microsoft.com/office/drawing/2014/main" id="{BA112C10-73BF-4390-961C-7B4B2CE1C5BC}"/>
              </a:ext>
            </a:extLst>
          </p:cNvPr>
          <p:cNvGraphicFramePr/>
          <p:nvPr>
            <p:extLst>
              <p:ext uri="{D42A27DB-BD31-4B8C-83A1-F6EECF244321}">
                <p14:modId xmlns:p14="http://schemas.microsoft.com/office/powerpoint/2010/main" val="2519181540"/>
              </p:ext>
            </p:extLst>
          </p:nvPr>
        </p:nvGraphicFramePr>
        <p:xfrm>
          <a:off x="1336040" y="280279"/>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FCD02EE2-4635-4916-B149-A66E2A926FFF}"/>
              </a:ext>
            </a:extLst>
          </p:cNvPr>
          <p:cNvSpPr txBox="1"/>
          <p:nvPr/>
        </p:nvSpPr>
        <p:spPr>
          <a:xfrm>
            <a:off x="7725888" y="819397"/>
            <a:ext cx="3938899" cy="1015663"/>
          </a:xfrm>
          <a:prstGeom prst="rect">
            <a:avLst/>
          </a:prstGeom>
          <a:noFill/>
        </p:spPr>
        <p:txBody>
          <a:bodyPr wrap="none" rtlCol="0">
            <a:spAutoFit/>
          </a:bodyPr>
          <a:lstStyle/>
          <a:p>
            <a:r>
              <a:rPr lang="en-US" sz="2000" dirty="0">
                <a:solidFill>
                  <a:schemeClr val="accent6">
                    <a:lumMod val="20000"/>
                    <a:lumOff val="80000"/>
                  </a:schemeClr>
                </a:solidFill>
                <a:latin typeface="+mj-lt"/>
              </a:rPr>
              <a:t>A COMPARISON OF POSITIVE</a:t>
            </a:r>
            <a:br>
              <a:rPr lang="en-US" sz="2000" dirty="0">
                <a:solidFill>
                  <a:schemeClr val="accent6">
                    <a:lumMod val="20000"/>
                    <a:lumOff val="80000"/>
                  </a:schemeClr>
                </a:solidFill>
                <a:latin typeface="+mj-lt"/>
              </a:rPr>
            </a:br>
            <a:r>
              <a:rPr lang="en-US" sz="2000" dirty="0">
                <a:solidFill>
                  <a:schemeClr val="accent6">
                    <a:lumMod val="20000"/>
                    <a:lumOff val="80000"/>
                  </a:schemeClr>
                </a:solidFill>
                <a:latin typeface="+mj-lt"/>
              </a:rPr>
              <a:t>AND NEGATIVE IMPACT OF </a:t>
            </a:r>
            <a:br>
              <a:rPr lang="en-US" sz="2000" dirty="0">
                <a:solidFill>
                  <a:schemeClr val="accent6">
                    <a:lumMod val="20000"/>
                    <a:lumOff val="80000"/>
                  </a:schemeClr>
                </a:solidFill>
                <a:latin typeface="+mj-lt"/>
              </a:rPr>
            </a:br>
            <a:r>
              <a:rPr lang="en-US" sz="2000" dirty="0">
                <a:solidFill>
                  <a:schemeClr val="accent6">
                    <a:lumMod val="20000"/>
                    <a:lumOff val="80000"/>
                  </a:schemeClr>
                </a:solidFill>
                <a:latin typeface="+mj-lt"/>
              </a:rPr>
              <a:t>SOCIAL MEDIA ON SOCIETY</a:t>
            </a:r>
            <a:endParaRPr lang="en-PK" sz="2000" dirty="0">
              <a:solidFill>
                <a:schemeClr val="accent6">
                  <a:lumMod val="20000"/>
                  <a:lumOff val="80000"/>
                </a:schemeClr>
              </a:solidFill>
              <a:latin typeface="+mj-lt"/>
            </a:endParaRPr>
          </a:p>
        </p:txBody>
      </p:sp>
    </p:spTree>
    <p:extLst>
      <p:ext uri="{BB962C8B-B14F-4D97-AF65-F5344CB8AC3E}">
        <p14:creationId xmlns:p14="http://schemas.microsoft.com/office/powerpoint/2010/main" val="33243142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D2FAC4-C1D8-4FBC-AFD8-786609711A54}">
  <ds:schemaRefs>
    <ds:schemaRef ds:uri="http://purl.org/dc/terms/"/>
    <ds:schemaRef ds:uri="http://purl.org/dc/dcmitype/"/>
    <ds:schemaRef ds:uri="http://schemas.microsoft.com/office/2006/documentManagement/types"/>
    <ds:schemaRef ds:uri="16c05727-aa75-4e4a-9b5f-8a80a1165891"/>
    <ds:schemaRef ds:uri="http://schemas.openxmlformats.org/package/2006/metadata/core-properties"/>
    <ds:schemaRef ds:uri="71af3243-3dd4-4a8d-8c0d-dd76da1f02a5"/>
    <ds:schemaRef ds:uri="http://schemas.microsoft.com/office/2006/metadata/properties"/>
    <ds:schemaRef ds:uri="http://schemas.microsoft.com/office/infopath/2007/PartnerControls"/>
    <ds:schemaRef ds:uri="http://www.w3.org/XML/1998/namespace"/>
    <ds:schemaRef ds:uri="230e9df3-be65-4c73-a93b-d1236ebd677e"/>
    <ds:schemaRef ds:uri="http://schemas.microsoft.com/sharepoint/v3"/>
    <ds:schemaRef ds:uri="http://purl.org/dc/elements/1.1/"/>
  </ds:schemaRefs>
</ds:datastoreItem>
</file>

<file path=customXml/itemProps2.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132</TotalTime>
  <Words>591</Words>
  <Application>Microsoft Office PowerPoint</Application>
  <PresentationFormat>Widescreen</PresentationFormat>
  <Paragraphs>57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Bierstadt</vt:lpstr>
      <vt:lpstr>Calibri</vt:lpstr>
      <vt:lpstr>Courier New</vt:lpstr>
      <vt:lpstr>Posterama</vt:lpstr>
      <vt:lpstr>Posterama Bold</vt:lpstr>
      <vt:lpstr>Söhne</vt:lpstr>
      <vt:lpstr>Office Theme</vt:lpstr>
      <vt:lpstr>Name : Abdul Ghani Khan Roll No : 22P-9037 BS CS – 2A  Final Presentation OF English Lab  Instructor : Sir Basit </vt:lpstr>
      <vt:lpstr>Impact Of social media on society</vt:lpstr>
      <vt:lpstr>INTRODUCTION</vt:lpstr>
      <vt:lpstr>POSITIVE IMPACTS OF SOCIAL MEDIA</vt:lpstr>
      <vt:lpstr>NEGATIVE IMPACTS OF SOCIAL MEDIA</vt:lpstr>
      <vt:lpstr>PowerPoint Presentation</vt:lpstr>
      <vt:lpstr>PowerPoint Presentation</vt:lpstr>
      <vt:lpstr> privacy every move you make on social media is recorded !</vt:lpstr>
      <vt:lpstr>PowerPoint Presentation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social media on society</dc:title>
  <dc:creator>Abdul Ghani Khan</dc:creator>
  <cp:lastModifiedBy>Abdul Ghani Khan</cp:lastModifiedBy>
  <cp:revision>21</cp:revision>
  <dcterms:created xsi:type="dcterms:W3CDTF">2023-05-05T17:46:27Z</dcterms:created>
  <dcterms:modified xsi:type="dcterms:W3CDTF">2023-05-07T10:59:07Z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